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7" r:id="rId3"/>
    <p:sldId id="259" r:id="rId4"/>
    <p:sldId id="260" r:id="rId5"/>
    <p:sldId id="261" r:id="rId6"/>
    <p:sldId id="262" r:id="rId7"/>
    <p:sldId id="263" r:id="rId8"/>
    <p:sldId id="264" r:id="rId9"/>
    <p:sldId id="268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4D775E-EF5A-4850-B4AE-7249C8C600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EA618D-D2E1-474F-B59F-6D5AF8EFF3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4BDCF5-39EA-404D-9B0E-C71E3ADF2C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B92331-4C49-44A0-A42C-B52A7A919F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F05407-0EE8-477C-8A5D-03105724F8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D8E7D2-4106-4578-B609-3BB5970DF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881EF6-1300-4B7E-808A-A062A591CE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C427F9-7CBC-4B9F-87E9-362742CDC9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EF328-2D42-43CD-AA4C-1126082497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DA488B-37B4-490C-823D-75ABC774A0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2E48C4-D3F0-46A2-A8FB-CCEF7CE963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982EF324-4D71-4DAC-8F84-2227B51ECC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8.jpeg"/><Relationship Id="rId4" Type="http://schemas.openxmlformats.org/officeDocument/2006/relationships/image" Target="../media/image11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4.png"/><Relationship Id="rId7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4.png"/><Relationship Id="rId7" Type="http://schemas.openxmlformats.org/officeDocument/2006/relationships/image" Target="../media/image2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7.png"/><Relationship Id="rId10" Type="http://schemas.openxmlformats.org/officeDocument/2006/relationships/image" Target="../media/image25.jpeg"/><Relationship Id="rId4" Type="http://schemas.openxmlformats.org/officeDocument/2006/relationships/image" Target="../media/image21.png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4.png"/><Relationship Id="rId7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27.png"/><Relationship Id="rId10" Type="http://schemas.openxmlformats.org/officeDocument/2006/relationships/image" Target="../media/image30.jpeg"/><Relationship Id="rId4" Type="http://schemas.openxmlformats.org/officeDocument/2006/relationships/image" Target="../media/image26.png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6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7"/>
          <p:cNvSpPr>
            <a:spLocks noChangeArrowheads="1"/>
          </p:cNvSpPr>
          <p:nvPr/>
        </p:nvSpPr>
        <p:spPr bwMode="auto">
          <a:xfrm>
            <a:off x="1066800" y="609600"/>
            <a:ext cx="71628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rgbClr val="000099"/>
                </a:solidFill>
              </a:rPr>
              <a:t>Муниципальное бюджетное дошкольное образовательное  учреждение</a:t>
            </a:r>
          </a:p>
          <a:p>
            <a:r>
              <a:rPr lang="ru-RU" sz="1600">
                <a:solidFill>
                  <a:srgbClr val="000099"/>
                </a:solidFill>
              </a:rPr>
              <a:t>                                       детский сад с. Грабово</a:t>
            </a:r>
          </a:p>
        </p:txBody>
      </p:sp>
      <p:sp>
        <p:nvSpPr>
          <p:cNvPr id="2052" name="Rectangle 8"/>
          <p:cNvSpPr>
            <a:spLocks noChangeArrowheads="1"/>
          </p:cNvSpPr>
          <p:nvPr/>
        </p:nvSpPr>
        <p:spPr bwMode="auto">
          <a:xfrm>
            <a:off x="5029200" y="5562600"/>
            <a:ext cx="3352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1600">
                <a:solidFill>
                  <a:srgbClr val="000099"/>
                </a:solidFill>
              </a:rPr>
              <a:t>Подготовила: воспитатель Сероштанова Л.В.</a:t>
            </a:r>
          </a:p>
          <a:p>
            <a:pPr algn="r"/>
            <a:endParaRPr lang="ru-RU" sz="1600">
              <a:solidFill>
                <a:srgbClr val="000099"/>
              </a:solidFill>
            </a:endParaRPr>
          </a:p>
        </p:txBody>
      </p:sp>
      <p:sp>
        <p:nvSpPr>
          <p:cNvPr id="2053" name="Text Box 9"/>
          <p:cNvSpPr txBox="1">
            <a:spLocks noChangeArrowheads="1"/>
          </p:cNvSpPr>
          <p:nvPr/>
        </p:nvSpPr>
        <p:spPr bwMode="auto">
          <a:xfrm>
            <a:off x="3717925" y="6096000"/>
            <a:ext cx="8302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rgbClr val="000099"/>
                </a:solidFill>
              </a:rPr>
              <a:t>2022г.</a:t>
            </a:r>
            <a:r>
              <a:rPr lang="ru-RU"/>
              <a:t> </a:t>
            </a:r>
          </a:p>
        </p:txBody>
      </p:sp>
      <p:sp>
        <p:nvSpPr>
          <p:cNvPr id="2054" name="Text Box 10"/>
          <p:cNvSpPr txBox="1">
            <a:spLocks noChangeArrowheads="1"/>
          </p:cNvSpPr>
          <p:nvPr/>
        </p:nvSpPr>
        <p:spPr bwMode="auto">
          <a:xfrm>
            <a:off x="1066800" y="2133600"/>
            <a:ext cx="7539038" cy="164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solidFill>
                  <a:srgbClr val="0000FF"/>
                </a:solidFill>
              </a:rPr>
              <a:t>Интерактивная игра</a:t>
            </a:r>
          </a:p>
          <a:p>
            <a:pPr algn="ctr"/>
            <a:r>
              <a:rPr lang="ru-RU" sz="2000">
                <a:solidFill>
                  <a:srgbClr val="0000FF"/>
                </a:solidFill>
              </a:rPr>
              <a:t> по художественно-эстетическому развитию</a:t>
            </a:r>
          </a:p>
          <a:p>
            <a:pPr algn="ctr"/>
            <a:endParaRPr lang="ru-RU" sz="2000">
              <a:solidFill>
                <a:srgbClr val="0000FF"/>
              </a:solidFill>
            </a:endParaRPr>
          </a:p>
          <a:p>
            <a:pPr algn="ctr"/>
            <a:r>
              <a:rPr lang="ru-RU" sz="2400">
                <a:solidFill>
                  <a:srgbClr val="0000FF"/>
                </a:solidFill>
              </a:rPr>
              <a:t>«КАРАНДАШИ»</a:t>
            </a:r>
          </a:p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9050"/>
            <a:ext cx="9144000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https://i2.wp.com/fsd.multiurok.ru/html/2017/08/17/s_599583a1d4903/673705_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146" y="4495800"/>
            <a:ext cx="2152429" cy="2074149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44146" y="192271"/>
            <a:ext cx="2213927" cy="483799"/>
          </a:xfrm>
          <a:prstGeom prst="rect">
            <a:avLst/>
          </a:prstGeom>
          <a:noFill/>
        </p:spPr>
        <p:txBody>
          <a:bodyPr wrap="square" lIns="81272" tIns="40636" rIns="81272" bIns="40636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500" spc="44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Цель игры:</a:t>
            </a:r>
            <a:endParaRPr lang="ru-RU" sz="2500" spc="44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50583" y="258327"/>
            <a:ext cx="7093417" cy="405231"/>
          </a:xfrm>
          <a:prstGeom prst="rect">
            <a:avLst/>
          </a:prstGeom>
          <a:noFill/>
        </p:spPr>
        <p:txBody>
          <a:bodyPr wrap="square" lIns="81272" tIns="40636" rIns="81272" bIns="40636" rtlCol="0">
            <a:spAutoFit/>
          </a:bodyPr>
          <a:lstStyle/>
          <a:p>
            <a:r>
              <a:rPr lang="ru-RU" sz="2100" i="1" dirty="0">
                <a:solidFill>
                  <a:srgbClr val="002060"/>
                </a:solidFill>
              </a:rPr>
              <a:t>р</a:t>
            </a:r>
            <a:r>
              <a:rPr lang="ru-RU" sz="2100" i="1" dirty="0" smtClean="0">
                <a:solidFill>
                  <a:srgbClr val="002060"/>
                </a:solidFill>
              </a:rPr>
              <a:t>азвитие </a:t>
            </a:r>
            <a:r>
              <a:rPr lang="ru-RU" sz="2100" i="1" dirty="0">
                <a:solidFill>
                  <a:srgbClr val="002060"/>
                </a:solidFill>
              </a:rPr>
              <a:t>у детей </a:t>
            </a:r>
            <a:r>
              <a:rPr lang="ru-RU" sz="2100" i="1" dirty="0" err="1">
                <a:solidFill>
                  <a:srgbClr val="002060"/>
                </a:solidFill>
              </a:rPr>
              <a:t>цветовосприятия</a:t>
            </a:r>
            <a:r>
              <a:rPr lang="ru-RU" sz="2100" i="1" dirty="0">
                <a:solidFill>
                  <a:srgbClr val="002060"/>
                </a:solidFill>
              </a:rPr>
              <a:t>.</a:t>
            </a:r>
            <a:endParaRPr lang="ru-RU" sz="2100" i="1" dirty="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8600" y="762000"/>
            <a:ext cx="2213927" cy="483799"/>
          </a:xfrm>
          <a:prstGeom prst="rect">
            <a:avLst/>
          </a:prstGeom>
          <a:noFill/>
        </p:spPr>
        <p:txBody>
          <a:bodyPr wrap="square" lIns="81272" tIns="40636" rIns="81272" bIns="40636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500" spc="44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Задачи:</a:t>
            </a:r>
            <a:endParaRPr lang="ru-RU" sz="2500" spc="44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76400" y="838200"/>
            <a:ext cx="6971857" cy="2021058"/>
          </a:xfrm>
          <a:prstGeom prst="rect">
            <a:avLst/>
          </a:prstGeom>
          <a:noFill/>
        </p:spPr>
        <p:txBody>
          <a:bodyPr wrap="square" lIns="81272" tIns="40636" rIns="81272" bIns="40636" rtlCol="0">
            <a:spAutoFit/>
          </a:bodyPr>
          <a:lstStyle/>
          <a:p>
            <a:pPr algn="just"/>
            <a:r>
              <a:rPr lang="en-US" sz="2100" b="1" i="1" dirty="0" smtClean="0">
                <a:solidFill>
                  <a:srgbClr val="002060"/>
                </a:solidFill>
              </a:rPr>
              <a:t> </a:t>
            </a:r>
            <a:r>
              <a:rPr lang="ru-RU" sz="2100" b="1" i="1" dirty="0">
                <a:solidFill>
                  <a:srgbClr val="002060"/>
                </a:solidFill>
              </a:rPr>
              <a:t>з</a:t>
            </a:r>
            <a:r>
              <a:rPr lang="ru-RU" sz="2100" i="1" dirty="0" smtClean="0">
                <a:solidFill>
                  <a:srgbClr val="002060"/>
                </a:solidFill>
              </a:rPr>
              <a:t>акрепить </a:t>
            </a:r>
            <a:r>
              <a:rPr lang="ru-RU" sz="2100" i="1" dirty="0">
                <a:solidFill>
                  <a:srgbClr val="002060"/>
                </a:solidFill>
              </a:rPr>
              <a:t>представления о цветовой гамме предметов, умение обследовать предметы по цвету.</a:t>
            </a:r>
          </a:p>
          <a:p>
            <a:pPr algn="just"/>
            <a:r>
              <a:rPr lang="ru-RU" sz="2100" i="1" dirty="0">
                <a:solidFill>
                  <a:srgbClr val="002060"/>
                </a:solidFill>
              </a:rPr>
              <a:t>Развивать память, внимание, наблюдательность,  самоконтроль, умение замечать сходство, связную речь.   </a:t>
            </a:r>
            <a:endParaRPr lang="ru-RU" sz="2100" i="1" dirty="0"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28600" y="2971800"/>
            <a:ext cx="2213927" cy="483799"/>
          </a:xfrm>
          <a:prstGeom prst="rect">
            <a:avLst/>
          </a:prstGeom>
          <a:noFill/>
        </p:spPr>
        <p:txBody>
          <a:bodyPr wrap="square" lIns="81272" tIns="40636" rIns="81272" bIns="40636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500" spc="44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Описание:</a:t>
            </a:r>
            <a:endParaRPr lang="ru-RU" sz="2500" spc="44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133600" y="2971800"/>
            <a:ext cx="6477000" cy="1697893"/>
          </a:xfrm>
          <a:prstGeom prst="rect">
            <a:avLst/>
          </a:prstGeom>
          <a:noFill/>
        </p:spPr>
        <p:txBody>
          <a:bodyPr wrap="square" lIns="81272" tIns="40636" rIns="81272" bIns="40636" rtlCol="0">
            <a:spAutoFit/>
          </a:bodyPr>
          <a:lstStyle/>
          <a:p>
            <a:pPr algn="just"/>
            <a:r>
              <a:rPr lang="ru-RU" sz="2100" i="1" dirty="0" smtClean="0">
                <a:solidFill>
                  <a:srgbClr val="002060"/>
                </a:solidFill>
              </a:rPr>
              <a:t>предложить </a:t>
            </a:r>
            <a:r>
              <a:rPr lang="ru-RU" sz="2100" i="1" dirty="0">
                <a:solidFill>
                  <a:srgbClr val="002060"/>
                </a:solidFill>
              </a:rPr>
              <a:t>детям внимательно рассмотреть   картинку </a:t>
            </a:r>
            <a:r>
              <a:rPr lang="ru-RU" sz="2100" i="1" dirty="0" smtClean="0">
                <a:solidFill>
                  <a:srgbClr val="002060"/>
                </a:solidFill>
              </a:rPr>
              <a:t>и  </a:t>
            </a:r>
            <a:r>
              <a:rPr lang="ru-RU" sz="2100" i="1" dirty="0">
                <a:solidFill>
                  <a:srgbClr val="002060"/>
                </a:solidFill>
              </a:rPr>
              <a:t>подобрать  соответствующие ей по цветовой гамме  карандаши. </a:t>
            </a:r>
          </a:p>
          <a:p>
            <a:endParaRPr lang="ru-RU" sz="2100" b="1" i="1" dirty="0">
              <a:solidFill>
                <a:srgbClr val="002060"/>
              </a:solidFill>
            </a:endParaRPr>
          </a:p>
          <a:p>
            <a:r>
              <a:rPr lang="ru-RU" sz="2100" b="1" i="1" dirty="0">
                <a:solidFill>
                  <a:srgbClr val="002060"/>
                </a:solidFill>
              </a:rPr>
              <a:t>        </a:t>
            </a:r>
            <a:endParaRPr lang="ru-RU" sz="2100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5" descr="00259c7e5a04e73fa9f2e5bc0746260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24200" y="304800"/>
            <a:ext cx="55626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7" descr="Картинки по запросу красный и зеленый карандаши клипарт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10512841">
            <a:off x="304800" y="228600"/>
            <a:ext cx="12192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7" name="Picture 9" descr="Похожее изображение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4800" y="5562600"/>
            <a:ext cx="1031875" cy="111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0" name="Picture 12" descr="Картинки по запросу синий карандаши клипарт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9600" y="1524000"/>
            <a:ext cx="914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1" name="Picture 13" descr="Похожее изображение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81000" y="2895600"/>
            <a:ext cx="1066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3" name="Picture 15" descr="Похожее изображение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04800" y="4191000"/>
            <a:ext cx="1066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17" descr="Похожее изображение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876800" y="1066800"/>
            <a:ext cx="2667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1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5 -0.06661 C 0.15503 -0.03608 0.28524 -0.00532 0.33698 0.0069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1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80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1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" dur="5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8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1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524 -0.00347 L 0.35191 -0.18109 " pathEditMode="relative" ptsTypes="AA">
                                      <p:cBhvr>
                                        <p:cTn id="23" dur="2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7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1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 -0.00555 L 0.35 -0.27197 " pathEditMode="relative" ptsTypes="AA">
                                      <p:cBhvr>
                                        <p:cTn id="28" dur="20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8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 descr="00259c7e5a04e73fa9f2e5bc0746260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24200" y="304800"/>
            <a:ext cx="55626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5" descr="Картинки по запросу красный и зеленый карандаши клипарт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10512841">
            <a:off x="381000" y="228600"/>
            <a:ext cx="1295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6" name="Picture 10" descr="Похожее изображение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9600" y="2971800"/>
            <a:ext cx="129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9" name="Picture 13" descr="Похожее изображение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5650111">
            <a:off x="638175" y="5381625"/>
            <a:ext cx="1268413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16" descr="Картинки по запросу баклажан клипарт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222875" y="1143000"/>
            <a:ext cx="1863725" cy="197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5" name="Picture 19" descr="Картинки по запросу карандаш фиолетовый клипарт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-5144452">
            <a:off x="544513" y="1817687"/>
            <a:ext cx="1295400" cy="116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6" name="Picture 20" descr="Картинки по запросу синий карандаши клипарт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-10505911">
            <a:off x="762000" y="4114800"/>
            <a:ext cx="1066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3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917 0.0333 L 0.3375 0.0444 " pathEditMode="relative" ptsTypes="AA">
                                      <p:cBhvr>
                                        <p:cTn id="6" dur="2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4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3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295 0.00555 L 0.31129 0.00555 " pathEditMode="relative" ptsTypes="AA">
                                      <p:cBhvr>
                                        <p:cTn id="11" dur="2000" fill="hold"/>
                                        <p:tgtEl>
                                          <p:spTgt spid="143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5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3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6" dur="20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4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3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2" dur="2000"/>
                                        <p:tgtEl>
                                          <p:spTgt spid="143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5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43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8" dur="20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4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9050"/>
            <a:ext cx="9144000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 descr="00259c7e5a04e73fa9f2e5bc0746260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24200" y="304800"/>
            <a:ext cx="55626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5" descr="Картинки по запросу красный и зеленый карандаши клипарт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10512841">
            <a:off x="381000" y="228600"/>
            <a:ext cx="890588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7" descr="Похожее изображение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5697372">
            <a:off x="415131" y="1566069"/>
            <a:ext cx="1116013" cy="103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9" name="Picture 9" descr="Картинки по запросу синий карандаши клипарт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0432616">
            <a:off x="457200" y="2590800"/>
            <a:ext cx="104298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0" name="Picture 10" descr="Похожее изображение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7284584">
            <a:off x="453231" y="3661569"/>
            <a:ext cx="998538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2" name="Picture 12" descr="Похожее изображение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4096058">
            <a:off x="626268" y="5317332"/>
            <a:ext cx="1033463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3" name="Picture 18" descr="Похожее изображение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876800" y="1143000"/>
            <a:ext cx="2857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3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139 0.0333 L 0.35972 0.0222 " pathEditMode="relative" ptsTypes="AA">
                                      <p:cBhvr>
                                        <p:cTn id="6" dur="2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6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3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6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53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" dur="5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69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53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25 -0.02821 L 0.35416 -0.20583 " pathEditMode="relative" ptsTypes="AA">
                                      <p:cBhvr>
                                        <p:cTn id="23" dur="20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70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53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667 -0.00856 L 0.325 -0.14177 " pathEditMode="relative" ptsTypes="AA">
                                      <p:cBhvr>
                                        <p:cTn id="28" dur="2000" fill="hold"/>
                                        <p:tgtEl>
                                          <p:spTgt spid="153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7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 descr="00259c7e5a04e73fa9f2e5bc0746260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95600" y="304800"/>
            <a:ext cx="60198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5" descr="Картинки по запросу красный и зеленый карандаши клипарт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10512841">
            <a:off x="304800" y="228600"/>
            <a:ext cx="100806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3" name="Picture 9" descr="Картинки по запросу синий карандаши клипарт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3400" y="1295400"/>
            <a:ext cx="9747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4" name="Picture 10" descr="Похожее изображение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5584458">
            <a:off x="340518" y="2250282"/>
            <a:ext cx="10715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7" name="Picture 13" descr="Похожее изображение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81000" y="3505200"/>
            <a:ext cx="1219200" cy="1049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Picture 18" descr="Похожее изображение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648200" y="1143000"/>
            <a:ext cx="32766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3" name="Picture 19" descr="Похожее изображение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-5811061">
            <a:off x="584200" y="5842000"/>
            <a:ext cx="889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7" name="Picture 23" descr="Похожее изображение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rot="-9544835">
            <a:off x="484188" y="4603750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3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6" dur="2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8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3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2" dur="20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63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7" dur="20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63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22" dur="2000" fill="hold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64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27" dur="2000" fill="hold"/>
                                        <p:tgtEl>
                                          <p:spTgt spid="164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40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4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32" dur="2000" fill="hold"/>
                                        <p:tgtEl>
                                          <p:spTgt spid="164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40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72600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 descr="00259c7e5a04e73fa9f2e5bc0746260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38400" y="304800"/>
            <a:ext cx="61722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5" descr="Картинки по запросу красный и зеленый карандаши клипарт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10512841">
            <a:off x="381000" y="228600"/>
            <a:ext cx="1143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7" descr="Похожее изображение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0" y="2362200"/>
            <a:ext cx="1295400" cy="111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7" name="Picture 9" descr="Картинки по запросу синий карандаши клипарт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0320634">
            <a:off x="533400" y="1447800"/>
            <a:ext cx="1371600" cy="99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8" name="Picture 10" descr="Похожее изображение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9254212">
            <a:off x="457200" y="3429000"/>
            <a:ext cx="1447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0" name="Picture 12" descr="Похожее изображение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4743760">
            <a:off x="846137" y="4487863"/>
            <a:ext cx="97472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16" descr="Картинки по запросу ракета  клипарт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800600" y="1143000"/>
            <a:ext cx="2733675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7" name="Picture 19" descr="Похожее изображение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rot="-8627405">
            <a:off x="836613" y="5638800"/>
            <a:ext cx="1033462" cy="96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4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74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3" dur="2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74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8" dur="2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74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23" dur="20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74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20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74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8 -0.18085 L 0.25208 -0.18085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174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27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9220" name="Picture 4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72600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5" descr="00259c7e5a04e73fa9f2e5bc0746260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0"/>
            <a:ext cx="5715000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6" descr="Картинки по запросу картинка зонтик клипарт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91762">
            <a:off x="5568950" y="1143000"/>
            <a:ext cx="2133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7" descr="Похожее изображение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9310415">
            <a:off x="533400" y="304800"/>
            <a:ext cx="83026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8" descr="Картинки по запросу картинка оранжевый карандаш клипарт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8600" y="1219200"/>
            <a:ext cx="12192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Picture 9" descr="Картинки по запросу карандаш фиолетовый клипарт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10399742">
            <a:off x="228600" y="2667000"/>
            <a:ext cx="121920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2" name="Picture 10" descr="Похожее изображение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04800" y="4191000"/>
            <a:ext cx="1116013" cy="103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3" name="Picture 11" descr="Похожее изображение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7200" y="5410200"/>
            <a:ext cx="990600" cy="123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4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8.41813E-7 L 0.41302 0.033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6" y="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3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4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333 0.0111 L 0.45 0.0888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4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84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4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84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4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84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416 -0.04556 L 0.44583 -0.25647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" y="-1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4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9050"/>
            <a:ext cx="9144000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https://i2.wp.com/fsd.multiurok.ru/html/2017/08/17/s_599583a1d4903/673705_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146" y="4495800"/>
            <a:ext cx="2152429" cy="2074149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209800" y="2438400"/>
            <a:ext cx="5181600" cy="913062"/>
          </a:xfrm>
          <a:prstGeom prst="rect">
            <a:avLst/>
          </a:prstGeom>
          <a:noFill/>
        </p:spPr>
        <p:txBody>
          <a:bodyPr wrap="square" lIns="81272" tIns="40636" rIns="81272" bIns="40636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spc="44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МОЛОДЦЫ!!!</a:t>
            </a:r>
            <a:endParaRPr lang="ru-RU" sz="5400" spc="44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</TotalTime>
  <Words>87</Words>
  <Application>Microsoft PowerPoint</Application>
  <PresentationFormat>Экран (4:3)</PresentationFormat>
  <Paragraphs>18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Calibri</vt:lpstr>
      <vt:lpstr>Оформление по умолчанию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Роман</dc:creator>
  <cp:lastModifiedBy>Татьяна</cp:lastModifiedBy>
  <cp:revision>6</cp:revision>
  <cp:lastPrinted>1601-01-01T00:00:00Z</cp:lastPrinted>
  <dcterms:created xsi:type="dcterms:W3CDTF">2020-01-04T19:53:21Z</dcterms:created>
  <dcterms:modified xsi:type="dcterms:W3CDTF">2022-10-24T07:38:17Z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