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1"/>
  </p:notesMasterIdLst>
  <p:sldIdLst>
    <p:sldId id="268" r:id="rId2"/>
    <p:sldId id="299" r:id="rId3"/>
    <p:sldId id="256" r:id="rId4"/>
    <p:sldId id="283" r:id="rId5"/>
    <p:sldId id="296" r:id="rId6"/>
    <p:sldId id="285" r:id="rId7"/>
    <p:sldId id="269" r:id="rId8"/>
    <p:sldId id="284" r:id="rId9"/>
    <p:sldId id="302" r:id="rId10"/>
    <p:sldId id="304" r:id="rId11"/>
    <p:sldId id="303" r:id="rId12"/>
    <p:sldId id="307" r:id="rId13"/>
    <p:sldId id="290" r:id="rId14"/>
    <p:sldId id="308" r:id="rId15"/>
    <p:sldId id="309" r:id="rId16"/>
    <p:sldId id="310" r:id="rId17"/>
    <p:sldId id="311" r:id="rId18"/>
    <p:sldId id="312" r:id="rId19"/>
    <p:sldId id="271" r:id="rId20"/>
    <p:sldId id="277" r:id="rId21"/>
    <p:sldId id="279" r:id="rId22"/>
    <p:sldId id="278" r:id="rId23"/>
    <p:sldId id="272" r:id="rId24"/>
    <p:sldId id="273" r:id="rId25"/>
    <p:sldId id="274" r:id="rId26"/>
    <p:sldId id="275" r:id="rId27"/>
    <p:sldId id="276" r:id="rId28"/>
    <p:sldId id="281" r:id="rId29"/>
    <p:sldId id="267" r:id="rId3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677" y="-41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4B2F2-F81B-4ECF-A8C0-B5557E191269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A406C-767F-461B-B669-4A55CBB133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42090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A406C-767F-461B-B669-4A55CBB1338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A406C-767F-461B-B669-4A55CBB13384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84147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A406C-767F-461B-B669-4A55CBB13384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8183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10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43F29-BF60-49C9-96C0-12790307FAE4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93AA6-15FD-48B1-AADC-3F58E87A2A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4" y="2349219"/>
            <a:ext cx="7175351" cy="1344875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43F29-BF60-49C9-96C0-12790307FAE4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93AA6-15FD-48B1-AADC-3F58E87A2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6" y="548641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43F29-BF60-49C9-96C0-12790307FAE4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93AA6-15FD-48B1-AADC-3F58E87A2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43F29-BF60-49C9-96C0-12790307FAE4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93AA6-15FD-48B1-AADC-3F58E87A2A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43F29-BF60-49C9-96C0-12790307FAE4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93AA6-15FD-48B1-AADC-3F58E87A2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43F29-BF60-49C9-96C0-12790307FAE4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93AA6-15FD-48B1-AADC-3F58E87A2A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43F29-BF60-49C9-96C0-12790307FAE4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93AA6-15FD-48B1-AADC-3F58E87A2A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43F29-BF60-49C9-96C0-12790307FAE4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93AA6-15FD-48B1-AADC-3F58E87A2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43F29-BF60-49C9-96C0-12790307FAE4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93AA6-15FD-48B1-AADC-3F58E87A2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8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8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352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43F29-BF60-49C9-96C0-12790307FAE4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93AA6-15FD-48B1-AADC-3F58E87A2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251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43F29-BF60-49C9-96C0-12790307FAE4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93AA6-15FD-48B1-AADC-3F58E87A2A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2" y="3279126"/>
            <a:ext cx="6512511" cy="85725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4143F29-BF60-49C9-96C0-12790307FAE4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2" y="4629150"/>
            <a:ext cx="335280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8493AA6-15FD-48B1-AADC-3F58E87A2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7.png"/><Relationship Id="rId10" Type="http://schemas.openxmlformats.org/officeDocument/2006/relationships/image" Target="../media/image41.png"/><Relationship Id="rId4" Type="http://schemas.openxmlformats.org/officeDocument/2006/relationships/image" Target="../media/image36.png"/><Relationship Id="rId9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3.png"/><Relationship Id="rId7" Type="http://schemas.microsoft.com/office/2007/relationships/hdphoto" Target="../media/hdphoto3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49.png"/><Relationship Id="rId5" Type="http://schemas.openxmlformats.org/officeDocument/2006/relationships/image" Target="../media/image45.png"/><Relationship Id="rId10" Type="http://schemas.microsoft.com/office/2007/relationships/hdphoto" Target="../media/hdphoto4.wdp"/><Relationship Id="rId4" Type="http://schemas.openxmlformats.org/officeDocument/2006/relationships/image" Target="../media/image44.png"/><Relationship Id="rId9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3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2023-2024\&#1040;&#1082;&#1094;&#1080;&#1103;%20&#1040;&#1047;&#1041;&#1059;&#1050;&#1040;%20&#1047;&#1044;&#1054;&#1056;&#1054;&#1042;&#1068;&#1071;\&#1080;&#1075;&#1088;&#1072;%20&#1080;&#1085;&#1090;&#1077;&#1088;&#1072;&#1082;&#1090;&#1080;&#1074;&#1085;&#1072;&#1103;\&#1079;&#1072;&#1088;&#1103;&#1076;&#1082;&#1072;.mp4" TargetMode="Externa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95536" y="214297"/>
            <a:ext cx="8208912" cy="466133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с.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Грабово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</a:t>
            </a:r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старшего дошкольного возраста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ru-RU" sz="4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ru-RU" sz="4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педагог-психолог Т.В. Панкова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908d4690728642ab9e7c74bc16f66c18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4" y="2071684"/>
            <a:ext cx="4299947" cy="294681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54317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267876"/>
            <a:ext cx="79621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 algn="ctr"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Соберите в корзину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продукты содержащие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54" y="3705877"/>
            <a:ext cx="1686668" cy="97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65" y="2459950"/>
            <a:ext cx="2717569" cy="773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191" y="2937328"/>
            <a:ext cx="3241575" cy="2059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0" b="100000" l="0" r="100000">
                        <a14:backgroundMark x1="6584" y1="12500" x2="6584" y2="12500"/>
                        <a14:backgroundMark x1="95062" y1="12500" x2="95062" y2="12500"/>
                        <a14:backgroundMark x1="92181" y1="92614" x2="92181" y2="92614"/>
                        <a14:backgroundMark x1="4527" y1="90341" x2="4527" y2="903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587" y="983141"/>
            <a:ext cx="1205472" cy="656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442" y="897565"/>
            <a:ext cx="1165225" cy="598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57" y="973263"/>
            <a:ext cx="1383280" cy="775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31" y="1902382"/>
            <a:ext cx="1165225" cy="1125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576" y="4108696"/>
            <a:ext cx="1584176" cy="825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14275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2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48148E-6 L 0.13767 -1.48148E-6 C 0.19948 -1.48148E-6 0.27552 0.13889 0.27552 0.25208 L 0.27552 0.50394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67" y="2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2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01146 -1.11111E-6 C 0.01667 -1.11111E-6 0.02309 0.14005 0.02309 0.2537 L 0.02309 0.50764 " pathEditMode="relative" rAng="0" ptsTypes="FfFF">
                                      <p:cBhvr>
                                        <p:cTn id="11" dur="2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6" y="25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2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0 L 5.55556E-7 0.2625 C 5.55556E-7 0.38009 -0.05434 0.525 -0.09844 0.525 L -0.19688 0.525 " pathEditMode="relative" rAng="0" ptsTypes="FfFF">
                                      <p:cBhvr>
                                        <p:cTn id="16" dur="2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44" y="2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2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2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81481E-6 L -0.14653 4.81481E-6 C -0.21146 4.81481E-6 -0.29288 -0.03218 -0.29288 -0.05834 L -0.29288 -0.11644 " pathEditMode="relative" rAng="0" ptsTypes="FfFF">
                                      <p:cBhvr>
                                        <p:cTn id="36" dur="2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53" y="-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57158" y="160718"/>
            <a:ext cx="8643998" cy="607746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Соберите в корзину продукты содержащие витамин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936" y="3098704"/>
            <a:ext cx="3165748" cy="2044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410" y="2451682"/>
            <a:ext cx="1158875" cy="598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3" y="711359"/>
            <a:ext cx="1783377" cy="898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082" y="930530"/>
            <a:ext cx="1262063" cy="1147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3" name="Picture 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9375" b="85069" l="1965" r="96507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277" y="1797770"/>
            <a:ext cx="1905854" cy="898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87" y="906940"/>
            <a:ext cx="188436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4" name="Picture 14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ackgroundRemoval t="10000" b="90000" l="10000" r="90000">
                        <a14:backgroundMark x1="23673" y1="29101" x2="23673" y2="29101"/>
                        <a14:backgroundMark x1="50221" y1="32804" x2="50221" y2="32804"/>
                        <a14:backgroundMark x1="79867" y1="32804" x2="79867" y2="32804"/>
                        <a14:backgroundMark x1="87611" y1="80952" x2="87611" y2="80952"/>
                        <a14:backgroundMark x1="74336" y1="82011" x2="74336" y2="82011"/>
                        <a14:backgroundMark x1="58850" y1="86772" x2="58850" y2="86772"/>
                        <a14:backgroundMark x1="40265" y1="80952" x2="40265" y2="80952"/>
                        <a14:backgroundMark x1="25000" y1="82540" x2="25000" y2="82540"/>
                        <a14:backgroundMark x1="12168" y1="61905" x2="12168" y2="619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515239"/>
            <a:ext cx="2111962" cy="972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2" y="2898217"/>
            <a:ext cx="1165225" cy="1125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638211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44444E-6 L -2.5E-6 0.16782 C -2.5E-6 0.24305 -0.0184 0.33611 -0.03298 0.33611 L -0.06597 0.33611 " pathEditMode="relative" rAng="0" ptsTypes="FfFF">
                                      <p:cBhvr>
                                        <p:cTn id="11" dur="20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99" y="1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5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2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22222E-6 L 0.10243 2.22222E-6 C 0.14826 2.22222E-6 0.20503 0.14282 0.20503 0.25879 L 0.20503 0.51828 " pathEditMode="relative" rAng="0" ptsTypes="FfFF">
                                      <p:cBhvr>
                                        <p:cTn id="16" dur="2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43" y="25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2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2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0.00578 L -0.06129 -0.07408 C -0.07344 -0.09213 -0.09254 -0.10162 -0.11285 -0.10162 C -0.13473 -0.10162 -0.15365 -0.09213 -0.16598 -0.07408 L -0.2257 0.00578 " pathEditMode="relative" rAng="0" ptsTypes="FffFF">
                                      <p:cBhvr>
                                        <p:cTn id="39" dur="20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85" y="-5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5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02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0.16059 -3.33333E-6 C 0.23264 -3.33333E-6 0.32153 0.03936 0.32153 0.07084 L 0.32153 0.14398 " pathEditMode="relative" rAng="0" ptsTypes="FfFF">
                                      <p:cBhvr>
                                        <p:cTn id="4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76" y="7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14348" y="160719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Заниматься спортом</a:t>
            </a:r>
            <a:endParaRPr lang="ru-RU" sz="3200" dirty="0"/>
          </a:p>
        </p:txBody>
      </p:sp>
      <p:pic>
        <p:nvPicPr>
          <p:cNvPr id="28673" name="Picture 1" descr="da4dd83c24b8bbc9edb69f8af014727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3823" b="56011"/>
          <a:stretch>
            <a:fillRect/>
          </a:stretch>
        </p:blipFill>
        <p:spPr bwMode="auto">
          <a:xfrm>
            <a:off x="0" y="928676"/>
            <a:ext cx="1666887" cy="125016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9" name="Picture 1" descr="da4dd83c24b8bbc9edb69f8af014727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153" t="30548" r="36690" b="30351"/>
          <a:stretch>
            <a:fillRect/>
          </a:stretch>
        </p:blipFill>
        <p:spPr bwMode="auto">
          <a:xfrm>
            <a:off x="0" y="3714758"/>
            <a:ext cx="1595449" cy="119658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9" name="зарядка.mp4">
            <a:hlinkClick r:id="" action="ppaction://media"/>
          </p:cNvPr>
          <p:cNvPicPr preferRelativeResize="0">
            <a:picLocks noRo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1643042" y="1142990"/>
            <a:ext cx="5760000" cy="3240000"/>
          </a:xfrm>
          <a:prstGeom prst="roundRect">
            <a:avLst/>
          </a:prstGeom>
        </p:spPr>
      </p:pic>
      <p:pic>
        <p:nvPicPr>
          <p:cNvPr id="6" name="Picture 1" descr="da4dd83c24b8bbc9edb69f8af014727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6208" r="67842"/>
          <a:stretch>
            <a:fillRect/>
          </a:stretch>
        </p:blipFill>
        <p:spPr bwMode="auto">
          <a:xfrm>
            <a:off x="7371690" y="1071552"/>
            <a:ext cx="1637165" cy="137518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8" name="Picture 1" descr="da4dd83c24b8bbc9edb69f8af0147276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337" t="57430" r="-492"/>
          <a:stretch>
            <a:fillRect/>
          </a:stretch>
        </p:blipFill>
        <p:spPr bwMode="auto">
          <a:xfrm>
            <a:off x="7143768" y="3857634"/>
            <a:ext cx="1835038" cy="114300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920532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00367" y="321455"/>
            <a:ext cx="31116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Хороший сон</a:t>
            </a:r>
            <a:endParaRPr lang="ru-RU" sz="3200" dirty="0"/>
          </a:p>
        </p:txBody>
      </p:sp>
      <p:pic>
        <p:nvPicPr>
          <p:cNvPr id="2050" name="Picture 2" descr="1619612024_107356_url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1232287"/>
            <a:ext cx="4214842" cy="316113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76324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00301" y="321455"/>
            <a:ext cx="41997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 пословицу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" y="1393023"/>
            <a:ext cx="58253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хорошего сна…</a:t>
            </a:r>
            <a:endParaRPr lang="ru-RU" sz="5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9" y="4179105"/>
            <a:ext cx="36806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молодеешь!</a:t>
            </a:r>
            <a:endParaRPr lang="ru-RU" sz="5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29259" y="4179105"/>
            <a:ext cx="31538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стареешь!</a:t>
            </a:r>
            <a:endParaRPr lang="ru-RU" sz="5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AutoShape 2" descr="https://papik.pro/uploads/posts/2023-03/1678242647_papik-pro-p-starik-malenkii-risunok-11.jpg"/>
          <p:cNvSpPr>
            <a:spLocks noChangeAspect="1" noChangeArrowheads="1"/>
          </p:cNvSpPr>
          <p:nvPr/>
        </p:nvSpPr>
        <p:spPr bwMode="auto">
          <a:xfrm>
            <a:off x="63500" y="-102394"/>
            <a:ext cx="304800" cy="228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 descr="1678242647_papik-pro-p-starik-malenkii-risunok-1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2089545"/>
            <a:ext cx="2190750" cy="229671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3076" name="Picture 4" descr="1614534352_14-p-malchik-na-belom-fone-1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85852" y="2411015"/>
            <a:ext cx="2743200" cy="20574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76324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024 -0.01204 L 0.55903 -0.53727 " pathEditMode="fixed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" y="-26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00301" y="321455"/>
            <a:ext cx="41997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 пословицу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28596" y="1393023"/>
            <a:ext cx="48221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Сон - лучшее…</a:t>
            </a:r>
            <a:endParaRPr lang="ru-RU" sz="5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5789" y="4179105"/>
            <a:ext cx="26573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веселье!</a:t>
            </a:r>
            <a:endParaRPr lang="ru-RU" sz="5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57818" y="4179105"/>
            <a:ext cx="33289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лекарство!</a:t>
            </a:r>
            <a:endParaRPr lang="ru-RU" sz="5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AutoShape 2" descr="https://papik.pro/uploads/posts/2023-03/1678242647_papik-pro-p-starik-malenkii-risunok-11.jpg"/>
          <p:cNvSpPr>
            <a:spLocks noChangeAspect="1" noChangeArrowheads="1"/>
          </p:cNvSpPr>
          <p:nvPr/>
        </p:nvSpPr>
        <p:spPr bwMode="auto">
          <a:xfrm>
            <a:off x="63500" y="-102394"/>
            <a:ext cx="304800" cy="228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3250" name="Picture 2" descr="1667450775_23-sportishka-com-p-tantsi-dlya-detei-v-detskom-sadu-oboi-2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2732487"/>
            <a:ext cx="3389300" cy="140744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53251" name="Picture 3" descr="kids-sleeping-soundly-vector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76" r="32658"/>
          <a:stretch>
            <a:fillRect/>
          </a:stretch>
        </p:blipFill>
        <p:spPr bwMode="auto">
          <a:xfrm>
            <a:off x="5143504" y="2732487"/>
            <a:ext cx="3571868" cy="149130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76324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285 -0.12211 L -0.0316 -0.5417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" y="-21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00301" y="321455"/>
            <a:ext cx="41997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 пословицу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357304"/>
            <a:ext cx="65008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Подушка – лучшая…</a:t>
            </a:r>
            <a:endParaRPr lang="ru-RU" sz="5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4179105"/>
            <a:ext cx="28784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лягушка</a:t>
            </a:r>
            <a:r>
              <a:rPr lang="ru-RU" sz="5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5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29190" y="4179105"/>
            <a:ext cx="32506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подружка</a:t>
            </a:r>
            <a:r>
              <a:rPr lang="ru-RU" sz="5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5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AutoShape 2" descr="https://papik.pro/uploads/posts/2023-03/1678242647_papik-pro-p-starik-malenkii-risunok-11.jpg"/>
          <p:cNvSpPr>
            <a:spLocks noChangeAspect="1" noChangeArrowheads="1"/>
          </p:cNvSpPr>
          <p:nvPr/>
        </p:nvSpPr>
        <p:spPr bwMode="auto">
          <a:xfrm>
            <a:off x="63500" y="-102394"/>
            <a:ext cx="304800" cy="228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4274" name="Picture 2" descr="qcBoRadni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513" t="9911" r="12613" b="12613"/>
          <a:stretch>
            <a:fillRect/>
          </a:stretch>
        </p:blipFill>
        <p:spPr bwMode="auto">
          <a:xfrm>
            <a:off x="1285855" y="2786065"/>
            <a:ext cx="1839317" cy="144660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54275" name="Picture 3" descr="1675744762_papik-pro-p-spit-rebenok-risunok-4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7" y="2464593"/>
            <a:ext cx="3467093" cy="175018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76324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24 -0.15017 L 0.1217 -0.5417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" y="-19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142858"/>
            <a:ext cx="76061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Свежий воздух и хорошее настроение</a:t>
            </a:r>
            <a:endParaRPr lang="ru-RU" sz="3200" dirty="0"/>
          </a:p>
        </p:txBody>
      </p:sp>
      <p:pic>
        <p:nvPicPr>
          <p:cNvPr id="56324" name="Picture 4" descr="C:\Users\World\Desktop\1673553139_gas-kvas-com-p-risunki-vremena-goda-detskie-17.jpg"/>
          <p:cNvPicPr>
            <a:picLocks noChangeAspect="1" noChangeArrowheads="1"/>
          </p:cNvPicPr>
          <p:nvPr/>
        </p:nvPicPr>
        <p:blipFill>
          <a:blip r:embed="rId3"/>
          <a:srcRect l="922" t="1305" r="50203" b="50407"/>
          <a:stretch>
            <a:fillRect/>
          </a:stretch>
        </p:blipFill>
        <p:spPr bwMode="auto">
          <a:xfrm>
            <a:off x="714348" y="803660"/>
            <a:ext cx="3786214" cy="1982405"/>
          </a:xfrm>
          <a:prstGeom prst="rect">
            <a:avLst/>
          </a:prstGeom>
          <a:noFill/>
        </p:spPr>
      </p:pic>
      <p:pic>
        <p:nvPicPr>
          <p:cNvPr id="8" name="Picture 4" descr="C:\Users\World\Desktop\1673553139_gas-kvas-com-p-risunki-vremena-goda-detskie-17.jpg"/>
          <p:cNvPicPr>
            <a:picLocks noChangeAspect="1" noChangeArrowheads="1"/>
          </p:cNvPicPr>
          <p:nvPr/>
        </p:nvPicPr>
        <p:blipFill>
          <a:blip r:embed="rId3"/>
          <a:srcRect l="50719" t="1305" r="1328" b="50407"/>
          <a:stretch>
            <a:fillRect/>
          </a:stretch>
        </p:blipFill>
        <p:spPr bwMode="auto">
          <a:xfrm>
            <a:off x="4572000" y="803660"/>
            <a:ext cx="3714776" cy="1982405"/>
          </a:xfrm>
          <a:prstGeom prst="rect">
            <a:avLst/>
          </a:prstGeom>
          <a:noFill/>
        </p:spPr>
      </p:pic>
      <p:pic>
        <p:nvPicPr>
          <p:cNvPr id="9" name="Picture 4" descr="C:\Users\World\Desktop\1673553139_gas-kvas-com-p-risunki-vremena-goda-detskie-17.jpg"/>
          <p:cNvPicPr>
            <a:picLocks noChangeAspect="1" noChangeArrowheads="1"/>
          </p:cNvPicPr>
          <p:nvPr/>
        </p:nvPicPr>
        <p:blipFill>
          <a:blip r:embed="rId3"/>
          <a:srcRect l="922" t="50898" r="50203" b="813"/>
          <a:stretch>
            <a:fillRect/>
          </a:stretch>
        </p:blipFill>
        <p:spPr bwMode="auto">
          <a:xfrm>
            <a:off x="714348" y="2839643"/>
            <a:ext cx="3786214" cy="1982405"/>
          </a:xfrm>
          <a:prstGeom prst="rect">
            <a:avLst/>
          </a:prstGeom>
          <a:noFill/>
        </p:spPr>
      </p:pic>
      <p:pic>
        <p:nvPicPr>
          <p:cNvPr id="10" name="Picture 4" descr="C:\Users\World\Desktop\1673553139_gas-kvas-com-p-risunki-vremena-goda-detskie-17.jpg"/>
          <p:cNvPicPr>
            <a:picLocks noChangeAspect="1" noChangeArrowheads="1"/>
          </p:cNvPicPr>
          <p:nvPr/>
        </p:nvPicPr>
        <p:blipFill>
          <a:blip r:embed="rId3"/>
          <a:srcRect l="50719" t="50898" r="1328" b="813"/>
          <a:stretch>
            <a:fillRect/>
          </a:stretch>
        </p:blipFill>
        <p:spPr bwMode="auto">
          <a:xfrm>
            <a:off x="4572000" y="2839643"/>
            <a:ext cx="3714776" cy="19824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6324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сме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сме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0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1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сме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2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43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4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сме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28993" y="321455"/>
            <a:ext cx="21129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Угадай-ка</a:t>
            </a:r>
            <a:endParaRPr lang="ru-RU" sz="3200" dirty="0"/>
          </a:p>
        </p:txBody>
      </p:sp>
      <p:pic>
        <p:nvPicPr>
          <p:cNvPr id="55298" name="Picture 2" descr="i?id=e6e4fc29ca109d24801aae025287df5d_l-5210329-images-thumbs&amp;n=1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124" t="28871" r="33563"/>
          <a:stretch>
            <a:fillRect/>
          </a:stretch>
        </p:blipFill>
        <p:spPr bwMode="auto">
          <a:xfrm>
            <a:off x="3214681" y="1178710"/>
            <a:ext cx="2663825" cy="292655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76324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03494" y="573528"/>
            <a:ext cx="8229600" cy="3429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Целых 25 зубков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кудрей и хохолков.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каждым под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зубком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Лягут волосы рядком.</a:t>
            </a:r>
          </a:p>
          <a:p>
            <a:endParaRPr lang="ru-RU" dirty="0"/>
          </a:p>
        </p:txBody>
      </p:sp>
      <p:pic>
        <p:nvPicPr>
          <p:cNvPr id="4" name="Picture 2" descr="http://www.asia.ru/images/target/img/product/11/13/23/111323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2625756"/>
            <a:ext cx="3725036" cy="2230366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="" xmlns:p14="http://schemas.microsoft.com/office/powerpoint/2010/main" val="859934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71472" y="321454"/>
            <a:ext cx="8001056" cy="4447016"/>
          </a:xfrm>
        </p:spPr>
        <p:txBody>
          <a:bodyPr>
            <a:normAutofit lnSpcReduction="10000"/>
          </a:bodyPr>
          <a:lstStyle/>
          <a:p>
            <a:pPr marL="0" lvl="0" indent="0" algn="just">
              <a:buNone/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систематизация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у дошкольников по формированию культуры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</a:t>
            </a:r>
          </a:p>
          <a:p>
            <a:pPr marL="0" lvl="0" indent="0" algn="just"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 algn="just">
              <a:buNone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продолжать знакомить детей со здоровым образом жизни через интерактивную игру;</a:t>
            </a:r>
          </a:p>
          <a:p>
            <a:pPr marL="0" lvl="0" indent="0" algn="just">
              <a:buNone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продолжать знакомить с правилами личной гигиены;</a:t>
            </a:r>
          </a:p>
          <a:p>
            <a:pPr marL="0" lvl="0" indent="0" algn="just">
              <a:buNone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формировать у детей представления о ценности здоровья, желание вести ЗОЖ;</a:t>
            </a:r>
          </a:p>
          <a:p>
            <a:pPr marL="0" lvl="0" indent="0" algn="just">
              <a:buNone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умения различать вредную и полезную для здоровья пищу;</a:t>
            </a:r>
          </a:p>
          <a:p>
            <a:pPr marL="0" lvl="0" indent="0" algn="just">
              <a:buNone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развивать логическое мышление, память, внимание;</a:t>
            </a:r>
          </a:p>
          <a:p>
            <a:pPr marL="0" lvl="0" indent="0" algn="just">
              <a:buNone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активизировать словарь детей по данной теме;</a:t>
            </a:r>
          </a:p>
          <a:p>
            <a:pPr marL="0" lvl="0" indent="0" algn="just">
              <a:buNone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воспитывать бережное отношение к своему здоровью.</a:t>
            </a:r>
          </a:p>
          <a:p>
            <a:pPr marL="45720" indent="0">
              <a:buNone/>
            </a:pPr>
            <a:endParaRPr lang="ru-RU" sz="2000" b="1" dirty="0"/>
          </a:p>
        </p:txBody>
      </p:sp>
      <p:sp>
        <p:nvSpPr>
          <p:cNvPr id="4" name="AutoShape 6" descr="Бегунья"/>
          <p:cNvSpPr>
            <a:spLocks noChangeAspect="1" noChangeArrowheads="1"/>
          </p:cNvSpPr>
          <p:nvPr/>
        </p:nvSpPr>
        <p:spPr bwMode="auto">
          <a:xfrm>
            <a:off x="155575" y="-108346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428596" y="1393023"/>
            <a:ext cx="8229600" cy="3429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48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67544" y="360572"/>
            <a:ext cx="8229600" cy="3429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Лёг в карман и караулю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Рёву, плаксу и грязнулю.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 утру потоки слёз,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забуду и про нос. </a:t>
            </a:r>
          </a:p>
        </p:txBody>
      </p:sp>
      <p:pic>
        <p:nvPicPr>
          <p:cNvPr id="4" name="Picture 2" descr="C:\Лена\45014-500x500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71736" y="2357436"/>
            <a:ext cx="4202206" cy="24302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478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Белая река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пещеру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затекла -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Чистит добела.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364" y="2214560"/>
            <a:ext cx="2941498" cy="21616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80972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0" y="303498"/>
            <a:ext cx="8229600" cy="34290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овощах и фруктах есть. </a:t>
            </a:r>
          </a:p>
          <a:p>
            <a:pPr marL="0" indent="0" algn="ctr">
              <a:buNone/>
            </a:pP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нужно много есть. </a:t>
            </a:r>
            <a:endParaRPr lang="ru-RU" sz="2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</a:t>
            </a: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ещё таблетки </a:t>
            </a:r>
          </a:p>
          <a:p>
            <a:pPr marL="0" indent="0" algn="ctr">
              <a:buNone/>
            </a:pPr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Вкусом </a:t>
            </a: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конфетки. </a:t>
            </a:r>
          </a:p>
          <a:p>
            <a:pPr marL="0" indent="0" algn="ctr">
              <a:buNone/>
            </a:pP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Принимают для здоровья </a:t>
            </a:r>
          </a:p>
          <a:p>
            <a:pPr marL="0" indent="0" algn="ctr">
              <a:buNone/>
            </a:pP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холодною порою. </a:t>
            </a:r>
          </a:p>
          <a:p>
            <a:pPr marL="0" indent="0" algn="ctr">
              <a:buNone/>
            </a:pP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Сашули</a:t>
            </a: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Полины </a:t>
            </a:r>
          </a:p>
          <a:p>
            <a:pPr marL="0" indent="0" algn="ctr">
              <a:buNone/>
            </a:pP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полезно? — </a:t>
            </a:r>
          </a:p>
          <a:p>
            <a:endParaRPr lang="ru-RU" dirty="0"/>
          </a:p>
        </p:txBody>
      </p:sp>
      <p:pic>
        <p:nvPicPr>
          <p:cNvPr id="4" name="Picture 2" descr="C:\Лена\vitamini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76061" y="2895787"/>
            <a:ext cx="2875702" cy="22192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64934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95536" y="357504"/>
            <a:ext cx="8229600" cy="3429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Вроде ёжика на вид,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не просит пищи.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одежде пробежит-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Сразу станет чище!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406" r="6565" b="12460"/>
          <a:stretch/>
        </p:blipFill>
        <p:spPr>
          <a:xfrm>
            <a:off x="2756367" y="2733770"/>
            <a:ext cx="3397718" cy="16253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79319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539552" y="357504"/>
            <a:ext cx="8229600" cy="3429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все гладят и купают,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оно худеет, будто тает,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Теряет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форму, вид и вес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наконец, исчезнет весь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 он надежный ваш дружище,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Общаясь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ним, мы станем чище.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421" r="-1" b="16192"/>
          <a:stretch/>
        </p:blipFill>
        <p:spPr>
          <a:xfrm>
            <a:off x="3143240" y="3286130"/>
            <a:ext cx="2629104" cy="1640306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="" xmlns:p14="http://schemas.microsoft.com/office/powerpoint/2010/main" val="341406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67544" y="357504"/>
            <a:ext cx="8229600" cy="3429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ванной комнате висит болтается,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него всяк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хватается.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Komentarze.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358" y="2207705"/>
            <a:ext cx="3048697" cy="193568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74035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23528" y="357504"/>
            <a:ext cx="8229600" cy="3429000"/>
          </a:xfrm>
        </p:spPr>
        <p:txBody>
          <a:bodyPr/>
          <a:lstStyle/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На себя я труд беру: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     Пятки, локти с мылом тру       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     И колени оттираю - 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     Ничего не забываю.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dirty="0"/>
          </a:p>
        </p:txBody>
      </p:sp>
      <p:pic>
        <p:nvPicPr>
          <p:cNvPr id="4" name="Picture 2" descr="C:\Лена\_1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43174" y="2428874"/>
            <a:ext cx="3325730" cy="22682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0541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67544" y="357504"/>
            <a:ext cx="8229600" cy="3429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Костяная спинка,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Жёсткая щетинка,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мятной пастой дружит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усердно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служит.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" descr="C:\Лена\53bab9f2ca689ddf9619466b57a12bd0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483768" y="3003799"/>
            <a:ext cx="4014216" cy="14534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94624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251520" y="627534"/>
            <a:ext cx="8229600" cy="3429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увидел свой портрет.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Отошёл - портрета нет!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32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drasler.ru/wp-content/uploads/2019/04/%D0%9A%D0%B0%D1%80%D1%82%D0%B8%D0%BD%D0%BA%D0%B0-%D0%B7%D0%B5%D1%80%D0%BA%D0%B0%D0%BB%D0%BE-%D0%B4%D0%BB%D1%8F-%D0%B4%D0%B5%D1%82%D0%B5%D0%B9-%D0%BD%D0%B0-%D0%BF%D1%80%D0%BE%D0%B7%D1%80%D0%B0%D1%87%D0%BD%D0%BE%D0%BC-%D1%84%D0%BE%D0%BD%D0%B5-%D1%81%D0%B1%D0%BE%D1%80%D0%BA%D0%B0-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761661"/>
            <a:ext cx="2664296" cy="262007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8454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642910" y="1785932"/>
            <a:ext cx="7560840" cy="2000264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</a:t>
            </a: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8953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28994" y="428612"/>
            <a:ext cx="21262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Гигиена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1674013178_gas-kvas-com-p-risunok-na-temu-gigiena-3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7" y="1232287"/>
            <a:ext cx="4413161" cy="326038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16459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193" y="1619359"/>
            <a:ext cx="1573213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6014" y="1599643"/>
            <a:ext cx="1573213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952" y="1599643"/>
            <a:ext cx="1573213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9994" y="1599643"/>
            <a:ext cx="1573213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9" y="3381841"/>
            <a:ext cx="1533525" cy="1593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5" y="1599643"/>
            <a:ext cx="1573213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8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073" t="-102" r="60239" b="58911"/>
          <a:stretch>
            <a:fillRect/>
          </a:stretch>
        </p:blipFill>
        <p:spPr bwMode="auto">
          <a:xfrm>
            <a:off x="179512" y="3435846"/>
            <a:ext cx="1412556" cy="156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 l="20073" t="-102" r="60239" b="5891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9763" t="-102" r="40550" b="58911"/>
          <a:stretch>
            <a:fillRect/>
          </a:stretch>
        </p:blipFill>
        <p:spPr bwMode="auto">
          <a:xfrm>
            <a:off x="5508104" y="3394876"/>
            <a:ext cx="1435100" cy="1593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 l="39763" t="-102" r="40550" b="5891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073" t="-102" r="60239" b="58911"/>
          <a:stretch>
            <a:fillRect/>
          </a:stretch>
        </p:blipFill>
        <p:spPr bwMode="auto">
          <a:xfrm>
            <a:off x="7308304" y="3489853"/>
            <a:ext cx="1435100" cy="1593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 l="20073" t="-102" r="60239" b="5891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102" r="79945" b="58911"/>
          <a:stretch>
            <a:fillRect/>
          </a:stretch>
        </p:blipFill>
        <p:spPr bwMode="auto">
          <a:xfrm>
            <a:off x="3641560" y="3381841"/>
            <a:ext cx="1463675" cy="1593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 t="-102" r="79945" b="5891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" y="1"/>
            <a:ext cx="1282498" cy="1422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214680" y="321454"/>
            <a:ext cx="27386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 алгоритм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787411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L 0.00157 -0.351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1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48148E-6 L 0.3809 -0.3437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45" y="-17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81481E-6 L -0.37777 -0.3462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89" y="-1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-0.01041 L -0.38559 -0.3543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89" y="-17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48148E-6 L 0.39184 -0.3437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83" y="-17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</a:t>
            </a:r>
            <a:endParaRPr lang="ru-RU" sz="32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545636"/>
            <a:ext cx="4248150" cy="2286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7104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11" y="2201438"/>
            <a:ext cx="1908000" cy="143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7" y="2085697"/>
            <a:ext cx="1916113" cy="1434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655219"/>
            <a:ext cx="1963738" cy="1472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50"/>
          <a:stretch>
            <a:fillRect/>
          </a:stretch>
        </p:blipFill>
        <p:spPr bwMode="auto">
          <a:xfrm>
            <a:off x="214285" y="3655220"/>
            <a:ext cx="1965529" cy="1488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3" y="3655220"/>
            <a:ext cx="1939925" cy="1454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839" y="3655220"/>
            <a:ext cx="1874838" cy="1406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00367" y="107140"/>
            <a:ext cx="31220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Расставь по порядку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994813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0.23125 L 0.0316 -0.628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9" y="-19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59259E-6 L -0.49062 -0.3074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31" y="-15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7037E-6 L -0.27257 -0.616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28" y="-30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938 -3.33333E-6 L 0.42153 -0.6145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08" y="-30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7037E-7 L 0.00364 -0.0567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" y="-2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22222E-6 L -0.25018 -0.3368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17" y="-16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95536" y="573528"/>
            <a:ext cx="8229600" cy="3429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Правильное питание и витамины</a:t>
            </a:r>
          </a:p>
          <a:p>
            <a:pPr marL="0" indent="0" algn="ctr">
              <a:buNone/>
            </a:pPr>
            <a:endParaRPr lang="ru-RU" sz="32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3" name="Picture 2" descr="C:\Users\Шурик\Desktop\Новая папка (3)\u_70707d0cf3362dce406fc8dd744ce7fd_800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12" y="1125131"/>
            <a:ext cx="3228950" cy="2421713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3696900"/>
            <a:ext cx="4481512" cy="112037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82424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95" y="1077930"/>
            <a:ext cx="6840761" cy="331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285" y="2171188"/>
            <a:ext cx="7416824" cy="359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 descr="C:\Лена\0_9200f_613c6fd2_XL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58777" y="303500"/>
            <a:ext cx="1737467" cy="1026389"/>
          </a:xfrm>
          <a:prstGeom prst="rect">
            <a:avLst/>
          </a:prstGeom>
          <a:noFill/>
        </p:spPr>
      </p:pic>
      <p:pic>
        <p:nvPicPr>
          <p:cNvPr id="8" name="Picture 10" descr="C:\Лена\noVRkYwuTo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38310" y="1266168"/>
            <a:ext cx="1534496" cy="1104848"/>
          </a:xfrm>
          <a:prstGeom prst="rect">
            <a:avLst/>
          </a:prstGeom>
          <a:noFill/>
        </p:spPr>
      </p:pic>
      <p:pic>
        <p:nvPicPr>
          <p:cNvPr id="10" name="Picture 5" descr="C:\Лена\2_358-thumb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232989" y="1508017"/>
            <a:ext cx="1188132" cy="891099"/>
          </a:xfrm>
          <a:prstGeom prst="rect">
            <a:avLst/>
          </a:prstGeom>
          <a:noFill/>
        </p:spPr>
      </p:pic>
      <p:pic>
        <p:nvPicPr>
          <p:cNvPr id="11" name="Picture 6" descr="C:\Лена\eggs4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174365" y="346672"/>
            <a:ext cx="1800200" cy="940043"/>
          </a:xfrm>
          <a:prstGeom prst="rect">
            <a:avLst/>
          </a:prstGeom>
          <a:noFill/>
        </p:spPr>
      </p:pic>
      <p:pic>
        <p:nvPicPr>
          <p:cNvPr id="12" name="Picture 8" descr="C:\Лена\a3Si8Y7KHc3ju7hhbe6k1ZB6chhAh2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256988" y="1378102"/>
            <a:ext cx="870520" cy="999804"/>
          </a:xfrm>
          <a:prstGeom prst="rect">
            <a:avLst/>
          </a:prstGeom>
          <a:noFill/>
        </p:spPr>
      </p:pic>
      <p:pic>
        <p:nvPicPr>
          <p:cNvPr id="13" name="Picture 7" descr="C:\Лена\100100000024157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073281" y="1476726"/>
            <a:ext cx="562617" cy="874307"/>
          </a:xfrm>
          <a:prstGeom prst="rect">
            <a:avLst/>
          </a:prstGeom>
          <a:noFill/>
        </p:spPr>
      </p:pic>
      <p:pic>
        <p:nvPicPr>
          <p:cNvPr id="14" name="Picture 9" descr="C:\Лена\item_4072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989553" y="1375638"/>
            <a:ext cx="1163885" cy="1019759"/>
          </a:xfrm>
          <a:prstGeom prst="rect">
            <a:avLst/>
          </a:prstGeom>
          <a:noFill/>
        </p:spPr>
      </p:pic>
      <p:pic>
        <p:nvPicPr>
          <p:cNvPr id="15" name="Picture 3" descr="C:\Лена\telezhka-560x485.pn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2411760" y="3043081"/>
            <a:ext cx="4104456" cy="2069623"/>
          </a:xfrm>
          <a:prstGeom prst="rect">
            <a:avLst/>
          </a:prstGeom>
          <a:noFill/>
        </p:spPr>
      </p:pic>
      <p:pic>
        <p:nvPicPr>
          <p:cNvPr id="16" name="Picture 1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861" y="604479"/>
            <a:ext cx="1162604" cy="600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770" y="254324"/>
            <a:ext cx="1072977" cy="892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14285" y="3482584"/>
            <a:ext cx="23574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Выбери полезные продукты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5604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6 L 3.33333E-6 0.25879 C 3.33333E-6 0.37476 -0.01684 0.51759 -0.03056 0.51759 L -0.06094 0.51759 " pathEditMode="relative" rAng="0" ptsTypes="FfFF"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6" y="25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L -0.02049 2.96296E-6 L -0.02049 0.07477 L -0.04063 0.07477 L -0.04063 0.14977 L -0.06094 0.14977 L -0.06094 0.22477 L -0.08108 0.22477 L -0.08108 0.29977 L -0.10139 0.29977 L -0.10139 0.37477 L -0.12153 0.37477 L -0.12153 0.44977 L -0.14167 0.44977 L -0.14167 0.52477 " pathEditMode="relative" rAng="0" ptsTypes="FFFFFFFFFFFFFFF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83" y="2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11111E-6 L -0.00295 -1.11111E-6 L -0.00295 0.04769 L -0.00573 0.04769 L -0.00573 0.09537 L -0.00868 0.09537 L -0.00868 0.14306 L -0.01146 0.14306 L -0.01146 0.19074 L -0.01441 0.19074 L -0.01441 0.23843 L -0.01719 0.23843 L -0.01719 0.28611 L -0.01997 0.28611 L -0.01997 0.33403 " pathEditMode="relative" rAng="0" ptsTypes="FFFFFFFFFFFFFFF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7" y="16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7037E-6 L 0.03472 3.7037E-6 L 0.03472 0.04606 L 0.06962 0.04606 L 0.06962 0.09236 L 0.10434 0.09236 L 0.10434 0.13842 L 0.13941 0.13842 L 0.13941 0.18495 L 0.17413 0.18495 L 0.17413 0.23101 L 0.20903 0.23101 L 0.20903 0.27731 L 0.2441 0.27731 L 0.2441 0.32384 " pathEditMode="relative" rAng="0" ptsTypes="FFFFFFFFFFFFFFF"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05" y="16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36 0 l 0 0.036 l 0.036 0 l 0 0.036 l 0.036 0 l 0 0.036 l 0.036 0 l 0 0.036 l 0.036 0 l 0 0.036 l 0.036 0 l 0 0.036 l 0.036 0 l 0 0.036 E" pathEditMode="relative" ptsTypes="">
                                      <p:cBhvr>
                                        <p:cTn id="3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125102"/>
            <a:ext cx="3024336" cy="200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71475" y="214298"/>
            <a:ext cx="79919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Соберите в корзину продукты содержащие витамин 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0119" y="2090063"/>
            <a:ext cx="1296144" cy="958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65" y="2490362"/>
            <a:ext cx="1516146" cy="874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979" y="1059583"/>
            <a:ext cx="1881055" cy="911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4386" b="100000" l="7725" r="99017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055" y="2088113"/>
            <a:ext cx="2463209" cy="791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559" y="843558"/>
            <a:ext cx="1189254" cy="878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461" y="3701807"/>
            <a:ext cx="1612108" cy="855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9" name="Picture 1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99" y="940498"/>
            <a:ext cx="1259472" cy="1149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84236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4 -0.01297 L 0.13334 -0.01297 C 0.18941 -0.01297 0.25834 0.05602 0.25834 0.11203 L 0.25834 0.23703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44444E-6 L 0.12726 -4.44444E-6 C 0.18421 -4.44444E-6 0.25469 0.12894 0.25469 0.2338 L 0.25469 0.46806 " pathEditMode="relative" rAng="0" ptsTypes="FfFF">
                                      <p:cBhvr>
                                        <p:cTn id="16" dur="20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26" y="23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-0.06632 0 C -0.09809 0 -0.13247 0.08032 -0.13247 0.14699 L -0.13247 0.29398 " pathEditMode="relative" rAng="0" ptsTypes="FfFF">
                                      <p:cBhvr>
                                        <p:cTn id="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32" y="14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1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1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-0.25 -0.0088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-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1325</TotalTime>
  <Words>335</Words>
  <Application>Microsoft Office PowerPoint</Application>
  <PresentationFormat>Экран (16:9)</PresentationFormat>
  <Paragraphs>85</Paragraphs>
  <Slides>29</Slides>
  <Notes>3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Уроки чистоты</dc:title>
  <dc:creator>Панкова Т.В.</dc:creator>
  <cp:lastModifiedBy>World</cp:lastModifiedBy>
  <cp:revision>126</cp:revision>
  <dcterms:created xsi:type="dcterms:W3CDTF">2022-10-03T15:28:07Z</dcterms:created>
  <dcterms:modified xsi:type="dcterms:W3CDTF">2023-11-17T10:49:08Z</dcterms:modified>
</cp:coreProperties>
</file>